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1" r:id="rId4"/>
    <p:sldId id="262" r:id="rId5"/>
    <p:sldId id="263" r:id="rId6"/>
    <p:sldId id="268" r:id="rId7"/>
    <p:sldId id="264" r:id="rId8"/>
    <p:sldId id="265" r:id="rId9"/>
    <p:sldId id="266" r:id="rId10"/>
    <p:sldId id="267" r:id="rId11"/>
    <p:sldId id="260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152" d="100"/>
          <a:sy n="152" d="100"/>
        </p:scale>
        <p:origin x="-360" y="-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27F3B-96B7-4FD0-95FC-0B1E3C638CE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F9E22-FDBF-4FEA-BA45-5576070D82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8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1F9E22-FDBF-4FEA-BA45-5576070D82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4A5FD-7399-479C-8923-8B3AEF0D46C5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3EF1-4AD3-4523-BF9A-554D2BA6F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>
                <a:latin typeface="Arial" pitchFamily="34" charset="0"/>
                <a:ea typeface="+mj-lt"/>
                <a:cs typeface="Arial" pitchFamily="34" charset="0"/>
              </a:rPr>
              <a:t>Финансовые </a:t>
            </a:r>
            <a:r>
              <a:rPr lang="ru-RU" sz="3200" b="1" dirty="0" smtClean="0">
                <a:latin typeface="Arial" pitchFamily="34" charset="0"/>
                <a:ea typeface="+mj-lt"/>
                <a:cs typeface="Arial" pitchFamily="34" charset="0"/>
              </a:rPr>
              <a:t>рынки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к.э.н.,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и.о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0"/>
            <a:ext cx="5857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Основные функции финансового рынка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3643306" y="928676"/>
            <a:ext cx="5286412" cy="57150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Коммерческая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643306" y="1714494"/>
            <a:ext cx="5286412" cy="57150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Ценообразующая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6000760" y="1428742"/>
            <a:ext cx="357190" cy="357190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иугольник 6"/>
          <p:cNvSpPr/>
          <p:nvPr/>
        </p:nvSpPr>
        <p:spPr>
          <a:xfrm>
            <a:off x="3643306" y="2428874"/>
            <a:ext cx="5286412" cy="57150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Стимулирующая</a:t>
            </a:r>
            <a:r>
              <a:rPr lang="ru-RU" sz="2400" i="1" dirty="0"/>
              <a:t> 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000760" y="2214560"/>
            <a:ext cx="357190" cy="357190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5702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Деньги, кредит, банки // учебник под ред. д.э.н. профессора </a:t>
            </a:r>
            <a:r>
              <a:rPr lang="ru-RU" sz="2400" dirty="0" err="1">
                <a:ea typeface="+mn-lt"/>
                <a:cs typeface="+mn-lt"/>
              </a:rPr>
              <a:t>Сейткасымова</a:t>
            </a:r>
            <a:r>
              <a:rPr lang="ru-RU" sz="2400" dirty="0">
                <a:ea typeface="+mn-lt"/>
                <a:cs typeface="+mn-lt"/>
              </a:rPr>
              <a:t> Г.С. – Алматы .: Экономика,2006.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Закон РК «О государственном регулировании и надзоре финансового рынка и финансовых организаций» от 4.07.2003 г</a:t>
            </a:r>
            <a:r>
              <a:rPr lang="ru-RU" sz="2400" dirty="0" smtClean="0">
                <a:ea typeface="+mn-lt"/>
                <a:cs typeface="+mn-lt"/>
              </a:rPr>
              <a:t>.</a:t>
            </a:r>
          </a:p>
          <a:p>
            <a:pPr marL="342900" indent="-342900"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43240" y="1142990"/>
            <a:ext cx="5715040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>
                <a:latin typeface="Arial"/>
                <a:cs typeface="Arial"/>
              </a:rPr>
              <a:t>Лекция </a:t>
            </a:r>
            <a:r>
              <a:rPr lang="ru-RU" sz="3200" b="1" smtClean="0">
                <a:latin typeface="Arial"/>
                <a:cs typeface="Arial"/>
              </a:rPr>
              <a:t>1.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Инфраструктура финансового рынка и его составные элементы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142858"/>
            <a:ext cx="5786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Финансовый рынок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представляет собой организованную систему торговли финансовыми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денежного, депозитного, кредитного, валютного, фондового, страхового, пенсионного рынков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7554" y="2357436"/>
            <a:ext cx="4714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Основную роль в финансовом рынке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играют 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500430" y="3071816"/>
            <a:ext cx="2714644" cy="1428760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финансовые институты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714876" y="3143254"/>
            <a:ext cx="357190" cy="28575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0"/>
            <a:ext cx="5715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Финансовый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рынок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это система механизмов перераспределения капитала между кредиторами и заемщиками при помощи посредников в рамках формирования спроса и предложения на капитал.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500430" y="2214560"/>
            <a:ext cx="3500462" cy="2786082"/>
          </a:xfrm>
          <a:prstGeom prst="horizontalScrol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Термин </a:t>
            </a:r>
            <a:r>
              <a:rPr lang="ru-RU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finansia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возник в XIII-XV вв. в торговых городах Италии и сначала обозначал любой денежный платеж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142858"/>
            <a:ext cx="507206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Классификация субъектов ФР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28992" y="785800"/>
            <a:ext cx="2714676" cy="142876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характер участия субъекта в операциях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00826" y="1643056"/>
            <a:ext cx="2428860" cy="114300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цели и мотивы участия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1934" y="2786064"/>
            <a:ext cx="2071734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типы эмитентов</a:t>
            </a:r>
          </a:p>
        </p:txBody>
      </p:sp>
      <p:sp>
        <p:nvSpPr>
          <p:cNvPr id="12" name="Стрелка углом 11"/>
          <p:cNvSpPr/>
          <p:nvPr/>
        </p:nvSpPr>
        <p:spPr>
          <a:xfrm rot="5400000">
            <a:off x="6143636" y="928676"/>
            <a:ext cx="785818" cy="785818"/>
          </a:xfrm>
          <a:prstGeom prst="ben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rot="10800000">
            <a:off x="6072198" y="2786064"/>
            <a:ext cx="785818" cy="785818"/>
          </a:xfrm>
          <a:prstGeom prst="ben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142858"/>
            <a:ext cx="507206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Классификация субъектов ФР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57950" y="2143122"/>
            <a:ext cx="2643206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страна происхождения субъекта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86182" y="857238"/>
            <a:ext cx="2928926" cy="107157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типы инвесторов и должников</a:t>
            </a:r>
          </a:p>
        </p:txBody>
      </p:sp>
      <p:sp>
        <p:nvSpPr>
          <p:cNvPr id="6" name="Стрелка углом вверх 5"/>
          <p:cNvSpPr/>
          <p:nvPr/>
        </p:nvSpPr>
        <p:spPr>
          <a:xfrm rot="5400000">
            <a:off x="5536413" y="1964527"/>
            <a:ext cx="857256" cy="785818"/>
          </a:xfrm>
          <a:prstGeom prst="bent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1934" y="0"/>
            <a:ext cx="4929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Структура финансового рынка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3214678" y="500048"/>
            <a:ext cx="5929322" cy="57150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Рынок денег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3857620" y="1142990"/>
            <a:ext cx="5286380" cy="57150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Рынок капиталов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429124" y="1785932"/>
            <a:ext cx="4714876" cy="500066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Кредитный рынок</a:t>
            </a:r>
            <a:r>
              <a:rPr lang="ru-RU" dirty="0"/>
              <a:t> 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5072066" y="2428874"/>
            <a:ext cx="4071934" cy="57150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Рынок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ценных бумаг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углом вверх 6"/>
          <p:cNvSpPr/>
          <p:nvPr/>
        </p:nvSpPr>
        <p:spPr>
          <a:xfrm rot="5400000">
            <a:off x="3356295" y="1072811"/>
            <a:ext cx="500066" cy="497548"/>
          </a:xfrm>
          <a:prstGeom prst="bent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вверх 7"/>
          <p:cNvSpPr/>
          <p:nvPr/>
        </p:nvSpPr>
        <p:spPr>
          <a:xfrm rot="5400000">
            <a:off x="3927799" y="1715753"/>
            <a:ext cx="500066" cy="497548"/>
          </a:xfrm>
          <a:prstGeom prst="bent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углом вверх 8"/>
          <p:cNvSpPr/>
          <p:nvPr/>
        </p:nvSpPr>
        <p:spPr>
          <a:xfrm rot="5400000">
            <a:off x="4570741" y="2287257"/>
            <a:ext cx="500066" cy="497548"/>
          </a:xfrm>
          <a:prstGeom prst="bent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0"/>
            <a:ext cx="5786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Финансовые инструменты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— это документально оформленные в соответствии с действующим законодательством денежные обязательства экономических субъектов.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72166" y="1928808"/>
            <a:ext cx="3071834" cy="42862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Акции, облигации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72166" y="2428874"/>
            <a:ext cx="3071834" cy="64294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Кредитные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карточки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28926" y="2285998"/>
            <a:ext cx="3071834" cy="42862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Чеки, векселя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28926" y="3786196"/>
            <a:ext cx="3071834" cy="35719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Страховые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полисы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8926" y="2786064"/>
            <a:ext cx="3071834" cy="42862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Долговые расписки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28926" y="3286130"/>
            <a:ext cx="3071834" cy="35719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Сертификаты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0"/>
            <a:ext cx="5857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Основные функции финансового рынка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3571868" y="928676"/>
            <a:ext cx="5286412" cy="57150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Регулятивная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571868" y="1714494"/>
            <a:ext cx="5286412" cy="57150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Информационная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571868" y="2500312"/>
            <a:ext cx="5286412" cy="57150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Распределительная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929322" y="1428742"/>
            <a:ext cx="357190" cy="357190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929322" y="2214560"/>
            <a:ext cx="357190" cy="357190"/>
          </a:xfrm>
          <a:prstGeom prst="down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213</Words>
  <Application>Microsoft Office PowerPoint</Application>
  <PresentationFormat>Экран (16:9)</PresentationFormat>
  <Paragraphs>43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2020-01-23T03:35:15Z</dcterms:created>
  <dcterms:modified xsi:type="dcterms:W3CDTF">2020-01-27T05:52:30Z</dcterms:modified>
</cp:coreProperties>
</file>